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17D"/>
    <a:srgbClr val="F7BF4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6" autoAdjust="0"/>
  </p:normalViewPr>
  <p:slideViewPr>
    <p:cSldViewPr snapToGrid="0" showGuides="1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100000">
              <a:schemeClr val="accent1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46A0669-5D23-19ED-49A2-BC9E7B0F9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8960" y="0"/>
            <a:ext cx="4003040" cy="685800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57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7CE2750A-B2F0-29D8-9BFE-800498007D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64380" y="3429000"/>
            <a:ext cx="7627620" cy="3429000"/>
          </a:xfrm>
          <a:custGeom>
            <a:avLst/>
            <a:gdLst>
              <a:gd name="connsiteX0" fmla="*/ 0 w 7627620"/>
              <a:gd name="connsiteY0" fmla="*/ 0 h 3429000"/>
              <a:gd name="connsiteX1" fmla="*/ 7627620 w 7627620"/>
              <a:gd name="connsiteY1" fmla="*/ 0 h 3429000"/>
              <a:gd name="connsiteX2" fmla="*/ 7627620 w 7627620"/>
              <a:gd name="connsiteY2" fmla="*/ 3429000 h 3429000"/>
              <a:gd name="connsiteX3" fmla="*/ 0 w 762762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7620" h="3429000">
                <a:moveTo>
                  <a:pt x="0" y="0"/>
                </a:moveTo>
                <a:lnTo>
                  <a:pt x="7627620" y="0"/>
                </a:lnTo>
                <a:lnTo>
                  <a:pt x="762762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GB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2129FE8-89FA-777C-742B-265C448047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627620" cy="3429000"/>
          </a:xfrm>
          <a:custGeom>
            <a:avLst/>
            <a:gdLst>
              <a:gd name="connsiteX0" fmla="*/ 0 w 7627620"/>
              <a:gd name="connsiteY0" fmla="*/ 0 h 3429000"/>
              <a:gd name="connsiteX1" fmla="*/ 7627620 w 7627620"/>
              <a:gd name="connsiteY1" fmla="*/ 0 h 3429000"/>
              <a:gd name="connsiteX2" fmla="*/ 7627620 w 7627620"/>
              <a:gd name="connsiteY2" fmla="*/ 3429000 h 3429000"/>
              <a:gd name="connsiteX3" fmla="*/ 0 w 762762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7620" h="3429000">
                <a:moveTo>
                  <a:pt x="0" y="0"/>
                </a:moveTo>
                <a:lnTo>
                  <a:pt x="7627620" y="0"/>
                </a:lnTo>
                <a:lnTo>
                  <a:pt x="762762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GB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27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D4C3D22-B3A5-626C-2599-EBF9C04A35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0350" y="1183927"/>
            <a:ext cx="2247040" cy="4490151"/>
          </a:xfrm>
          <a:custGeom>
            <a:avLst/>
            <a:gdLst>
              <a:gd name="connsiteX0" fmla="*/ 2245076 w 2247040"/>
              <a:gd name="connsiteY0" fmla="*/ 0 h 4490151"/>
              <a:gd name="connsiteX1" fmla="*/ 2247040 w 2247040"/>
              <a:gd name="connsiteY1" fmla="*/ 99 h 4490151"/>
              <a:gd name="connsiteX2" fmla="*/ 2247040 w 2247040"/>
              <a:gd name="connsiteY2" fmla="*/ 4490052 h 4490151"/>
              <a:gd name="connsiteX3" fmla="*/ 2245076 w 2247040"/>
              <a:gd name="connsiteY3" fmla="*/ 4490151 h 4490151"/>
              <a:gd name="connsiteX4" fmla="*/ 0 w 2247040"/>
              <a:gd name="connsiteY4" fmla="*/ 2245076 h 4490151"/>
              <a:gd name="connsiteX5" fmla="*/ 2245076 w 2247040"/>
              <a:gd name="connsiteY5" fmla="*/ 0 h 449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7040" h="4490151">
                <a:moveTo>
                  <a:pt x="2245076" y="0"/>
                </a:moveTo>
                <a:lnTo>
                  <a:pt x="2247040" y="99"/>
                </a:lnTo>
                <a:lnTo>
                  <a:pt x="2247040" y="4490052"/>
                </a:lnTo>
                <a:lnTo>
                  <a:pt x="2245076" y="4490151"/>
                </a:lnTo>
                <a:cubicBezTo>
                  <a:pt x="1005155" y="4490151"/>
                  <a:pt x="0" y="3484997"/>
                  <a:pt x="0" y="2245076"/>
                </a:cubicBezTo>
                <a:cubicBezTo>
                  <a:pt x="0" y="1005154"/>
                  <a:pt x="1005155" y="0"/>
                  <a:pt x="2245076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267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CF0D72FA-A741-F69D-EFD1-FF2BD07A13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056710" cy="6858000"/>
          </a:xfrm>
          <a:prstGeom prst="flowChartDelay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  <a:p>
            <a:pPr lvl="0"/>
            <a:endParaRPr lang="en-ID" dirty="0"/>
          </a:p>
          <a:p>
            <a:pPr lvl="0"/>
            <a:endParaRPr lang="en-ID" dirty="0"/>
          </a:p>
          <a:p>
            <a:pPr lvl="0"/>
            <a:endParaRPr lang="en-ID" dirty="0"/>
          </a:p>
          <a:p>
            <a:pPr lvl="0"/>
            <a:endParaRPr lang="en-ID" dirty="0"/>
          </a:p>
          <a:p>
            <a:pPr lvl="0"/>
            <a:endParaRPr lang="en-ID" dirty="0"/>
          </a:p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3479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DA20E5F-692B-C4C8-D638-9A3B9016EA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924801" cy="685800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5156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F470F-0E1E-834D-C1C4-2E52A6F25D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59436"/>
            <a:ext cx="5459443" cy="574929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2044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0A8B49CF-B221-2EBE-F12A-E6CF0B719E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27864" y="3091578"/>
            <a:ext cx="1479098" cy="1479098"/>
          </a:xfrm>
          <a:custGeom>
            <a:avLst/>
            <a:gdLst>
              <a:gd name="connsiteX0" fmla="*/ 739549 w 1479098"/>
              <a:gd name="connsiteY0" fmla="*/ 0 h 1479098"/>
              <a:gd name="connsiteX1" fmla="*/ 1479098 w 1479098"/>
              <a:gd name="connsiteY1" fmla="*/ 739549 h 1479098"/>
              <a:gd name="connsiteX2" fmla="*/ 739549 w 1479098"/>
              <a:gd name="connsiteY2" fmla="*/ 1479098 h 1479098"/>
              <a:gd name="connsiteX3" fmla="*/ 0 w 1479098"/>
              <a:gd name="connsiteY3" fmla="*/ 739549 h 1479098"/>
              <a:gd name="connsiteX4" fmla="*/ 739549 w 1479098"/>
              <a:gd name="connsiteY4" fmla="*/ 0 h 147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098" h="1479098">
                <a:moveTo>
                  <a:pt x="739549" y="0"/>
                </a:moveTo>
                <a:cubicBezTo>
                  <a:pt x="1147991" y="0"/>
                  <a:pt x="1479098" y="331107"/>
                  <a:pt x="1479098" y="739549"/>
                </a:cubicBezTo>
                <a:cubicBezTo>
                  <a:pt x="1479098" y="1147991"/>
                  <a:pt x="1147991" y="1479098"/>
                  <a:pt x="739549" y="1479098"/>
                </a:cubicBezTo>
                <a:cubicBezTo>
                  <a:pt x="331107" y="1479098"/>
                  <a:pt x="0" y="1147991"/>
                  <a:pt x="0" y="739549"/>
                </a:cubicBezTo>
                <a:cubicBezTo>
                  <a:pt x="0" y="331107"/>
                  <a:pt x="331107" y="0"/>
                  <a:pt x="73954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5A91E033-A750-D1B9-BE36-9118C96F2F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617" y="3091578"/>
            <a:ext cx="1479098" cy="1479098"/>
          </a:xfrm>
          <a:custGeom>
            <a:avLst/>
            <a:gdLst>
              <a:gd name="connsiteX0" fmla="*/ 739549 w 1479098"/>
              <a:gd name="connsiteY0" fmla="*/ 0 h 1479098"/>
              <a:gd name="connsiteX1" fmla="*/ 1479098 w 1479098"/>
              <a:gd name="connsiteY1" fmla="*/ 739549 h 1479098"/>
              <a:gd name="connsiteX2" fmla="*/ 739549 w 1479098"/>
              <a:gd name="connsiteY2" fmla="*/ 1479098 h 1479098"/>
              <a:gd name="connsiteX3" fmla="*/ 0 w 1479098"/>
              <a:gd name="connsiteY3" fmla="*/ 739549 h 1479098"/>
              <a:gd name="connsiteX4" fmla="*/ 739549 w 1479098"/>
              <a:gd name="connsiteY4" fmla="*/ 0 h 147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098" h="1479098">
                <a:moveTo>
                  <a:pt x="739549" y="0"/>
                </a:moveTo>
                <a:cubicBezTo>
                  <a:pt x="1147991" y="0"/>
                  <a:pt x="1479098" y="331107"/>
                  <a:pt x="1479098" y="739549"/>
                </a:cubicBezTo>
                <a:cubicBezTo>
                  <a:pt x="1479098" y="1147991"/>
                  <a:pt x="1147991" y="1479098"/>
                  <a:pt x="739549" y="1479098"/>
                </a:cubicBezTo>
                <a:cubicBezTo>
                  <a:pt x="331107" y="1479098"/>
                  <a:pt x="0" y="1147991"/>
                  <a:pt x="0" y="739549"/>
                </a:cubicBezTo>
                <a:cubicBezTo>
                  <a:pt x="0" y="331107"/>
                  <a:pt x="331107" y="0"/>
                  <a:pt x="73954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55FCEB45-E1D9-9EB3-4F76-8866270CBB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25370" y="3091578"/>
            <a:ext cx="1479098" cy="1479098"/>
          </a:xfrm>
          <a:custGeom>
            <a:avLst/>
            <a:gdLst>
              <a:gd name="connsiteX0" fmla="*/ 739549 w 1479098"/>
              <a:gd name="connsiteY0" fmla="*/ 0 h 1479098"/>
              <a:gd name="connsiteX1" fmla="*/ 1479098 w 1479098"/>
              <a:gd name="connsiteY1" fmla="*/ 739549 h 1479098"/>
              <a:gd name="connsiteX2" fmla="*/ 739549 w 1479098"/>
              <a:gd name="connsiteY2" fmla="*/ 1479098 h 1479098"/>
              <a:gd name="connsiteX3" fmla="*/ 0 w 1479098"/>
              <a:gd name="connsiteY3" fmla="*/ 739549 h 1479098"/>
              <a:gd name="connsiteX4" fmla="*/ 739549 w 1479098"/>
              <a:gd name="connsiteY4" fmla="*/ 0 h 147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098" h="1479098">
                <a:moveTo>
                  <a:pt x="739549" y="0"/>
                </a:moveTo>
                <a:cubicBezTo>
                  <a:pt x="1147991" y="0"/>
                  <a:pt x="1479098" y="331107"/>
                  <a:pt x="1479098" y="739549"/>
                </a:cubicBezTo>
                <a:cubicBezTo>
                  <a:pt x="1479098" y="1147991"/>
                  <a:pt x="1147991" y="1479098"/>
                  <a:pt x="739549" y="1479098"/>
                </a:cubicBezTo>
                <a:cubicBezTo>
                  <a:pt x="331107" y="1479098"/>
                  <a:pt x="0" y="1147991"/>
                  <a:pt x="0" y="739549"/>
                </a:cubicBezTo>
                <a:cubicBezTo>
                  <a:pt x="0" y="331107"/>
                  <a:pt x="331107" y="0"/>
                  <a:pt x="73954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BF05F819-7481-74F4-E920-749FFCA4A4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0231" y="3091578"/>
            <a:ext cx="1479098" cy="1479098"/>
          </a:xfrm>
          <a:custGeom>
            <a:avLst/>
            <a:gdLst>
              <a:gd name="connsiteX0" fmla="*/ 739549 w 1479098"/>
              <a:gd name="connsiteY0" fmla="*/ 0 h 1479098"/>
              <a:gd name="connsiteX1" fmla="*/ 1479098 w 1479098"/>
              <a:gd name="connsiteY1" fmla="*/ 739549 h 1479098"/>
              <a:gd name="connsiteX2" fmla="*/ 739549 w 1479098"/>
              <a:gd name="connsiteY2" fmla="*/ 1479098 h 1479098"/>
              <a:gd name="connsiteX3" fmla="*/ 0 w 1479098"/>
              <a:gd name="connsiteY3" fmla="*/ 739549 h 1479098"/>
              <a:gd name="connsiteX4" fmla="*/ 739549 w 1479098"/>
              <a:gd name="connsiteY4" fmla="*/ 0 h 147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098" h="1479098">
                <a:moveTo>
                  <a:pt x="739549" y="0"/>
                </a:moveTo>
                <a:cubicBezTo>
                  <a:pt x="1147991" y="0"/>
                  <a:pt x="1479098" y="331107"/>
                  <a:pt x="1479098" y="739549"/>
                </a:cubicBezTo>
                <a:cubicBezTo>
                  <a:pt x="1479098" y="1147991"/>
                  <a:pt x="1147991" y="1479098"/>
                  <a:pt x="739549" y="1479098"/>
                </a:cubicBezTo>
                <a:cubicBezTo>
                  <a:pt x="331107" y="1479098"/>
                  <a:pt x="0" y="1147991"/>
                  <a:pt x="0" y="739549"/>
                </a:cubicBezTo>
                <a:cubicBezTo>
                  <a:pt x="0" y="331107"/>
                  <a:pt x="331107" y="0"/>
                  <a:pt x="73954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23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EC740F-C1BC-EE78-95DA-563AFFEEC7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34012" y="2809294"/>
            <a:ext cx="3109036" cy="288454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1D69D93-ED2E-2010-86AB-7BC7AE49BD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34928" y="2809294"/>
            <a:ext cx="3109036" cy="288454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CF86D58-EB04-C578-5C34-296EB6FC1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8036" y="2809294"/>
            <a:ext cx="3109036" cy="288454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4546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4431296-CA64-0E6C-5932-D70D6A88843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85647" y="1284715"/>
            <a:ext cx="3423346" cy="428857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6872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D49CC0CF-1DED-46A5-1C5D-8DCAEDB2CC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150" y="1873402"/>
            <a:ext cx="1622140" cy="3437864"/>
          </a:xfrm>
          <a:custGeom>
            <a:avLst/>
            <a:gdLst>
              <a:gd name="connsiteX0" fmla="*/ 236380 w 2034073"/>
              <a:gd name="connsiteY0" fmla="*/ 0 h 4301413"/>
              <a:gd name="connsiteX1" fmla="*/ 1797693 w 2034073"/>
              <a:gd name="connsiteY1" fmla="*/ 0 h 4301413"/>
              <a:gd name="connsiteX2" fmla="*/ 2034073 w 2034073"/>
              <a:gd name="connsiteY2" fmla="*/ 236380 h 4301413"/>
              <a:gd name="connsiteX3" fmla="*/ 2034073 w 2034073"/>
              <a:gd name="connsiteY3" fmla="*/ 4065033 h 4301413"/>
              <a:gd name="connsiteX4" fmla="*/ 1797693 w 2034073"/>
              <a:gd name="connsiteY4" fmla="*/ 4301413 h 4301413"/>
              <a:gd name="connsiteX5" fmla="*/ 236380 w 2034073"/>
              <a:gd name="connsiteY5" fmla="*/ 4301413 h 4301413"/>
              <a:gd name="connsiteX6" fmla="*/ 0 w 2034073"/>
              <a:gd name="connsiteY6" fmla="*/ 4065033 h 4301413"/>
              <a:gd name="connsiteX7" fmla="*/ 0 w 2034073"/>
              <a:gd name="connsiteY7" fmla="*/ 236380 h 4301413"/>
              <a:gd name="connsiteX8" fmla="*/ 236380 w 2034073"/>
              <a:gd name="connsiteY8" fmla="*/ 0 h 430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4073" h="4301413">
                <a:moveTo>
                  <a:pt x="236380" y="0"/>
                </a:moveTo>
                <a:lnTo>
                  <a:pt x="1797693" y="0"/>
                </a:lnTo>
                <a:cubicBezTo>
                  <a:pt x="1928242" y="0"/>
                  <a:pt x="2034073" y="105831"/>
                  <a:pt x="2034073" y="236380"/>
                </a:cubicBezTo>
                <a:lnTo>
                  <a:pt x="2034073" y="4065033"/>
                </a:lnTo>
                <a:cubicBezTo>
                  <a:pt x="2034073" y="4195582"/>
                  <a:pt x="1928242" y="4301413"/>
                  <a:pt x="1797693" y="4301413"/>
                </a:cubicBezTo>
                <a:lnTo>
                  <a:pt x="236380" y="4301413"/>
                </a:lnTo>
                <a:cubicBezTo>
                  <a:pt x="105831" y="4301413"/>
                  <a:pt x="0" y="4195582"/>
                  <a:pt x="0" y="4065033"/>
                </a:cubicBezTo>
                <a:lnTo>
                  <a:pt x="0" y="236380"/>
                </a:lnTo>
                <a:cubicBezTo>
                  <a:pt x="0" y="105831"/>
                  <a:pt x="105831" y="0"/>
                  <a:pt x="236380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B7A1C76-C814-0252-C717-23613FA180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43219" y="1873402"/>
            <a:ext cx="1622140" cy="3437864"/>
          </a:xfrm>
          <a:custGeom>
            <a:avLst/>
            <a:gdLst>
              <a:gd name="connsiteX0" fmla="*/ 236380 w 2034073"/>
              <a:gd name="connsiteY0" fmla="*/ 0 h 4301413"/>
              <a:gd name="connsiteX1" fmla="*/ 1797693 w 2034073"/>
              <a:gd name="connsiteY1" fmla="*/ 0 h 4301413"/>
              <a:gd name="connsiteX2" fmla="*/ 2034073 w 2034073"/>
              <a:gd name="connsiteY2" fmla="*/ 236380 h 4301413"/>
              <a:gd name="connsiteX3" fmla="*/ 2034073 w 2034073"/>
              <a:gd name="connsiteY3" fmla="*/ 4065033 h 4301413"/>
              <a:gd name="connsiteX4" fmla="*/ 1797693 w 2034073"/>
              <a:gd name="connsiteY4" fmla="*/ 4301413 h 4301413"/>
              <a:gd name="connsiteX5" fmla="*/ 236380 w 2034073"/>
              <a:gd name="connsiteY5" fmla="*/ 4301413 h 4301413"/>
              <a:gd name="connsiteX6" fmla="*/ 0 w 2034073"/>
              <a:gd name="connsiteY6" fmla="*/ 4065033 h 4301413"/>
              <a:gd name="connsiteX7" fmla="*/ 0 w 2034073"/>
              <a:gd name="connsiteY7" fmla="*/ 236380 h 4301413"/>
              <a:gd name="connsiteX8" fmla="*/ 236380 w 2034073"/>
              <a:gd name="connsiteY8" fmla="*/ 0 h 430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4073" h="4301413">
                <a:moveTo>
                  <a:pt x="236380" y="0"/>
                </a:moveTo>
                <a:lnTo>
                  <a:pt x="1797693" y="0"/>
                </a:lnTo>
                <a:cubicBezTo>
                  <a:pt x="1928242" y="0"/>
                  <a:pt x="2034073" y="105831"/>
                  <a:pt x="2034073" y="236380"/>
                </a:cubicBezTo>
                <a:lnTo>
                  <a:pt x="2034073" y="4065033"/>
                </a:lnTo>
                <a:cubicBezTo>
                  <a:pt x="2034073" y="4195582"/>
                  <a:pt x="1928242" y="4301413"/>
                  <a:pt x="1797693" y="4301413"/>
                </a:cubicBezTo>
                <a:lnTo>
                  <a:pt x="236380" y="4301413"/>
                </a:lnTo>
                <a:cubicBezTo>
                  <a:pt x="105831" y="4301413"/>
                  <a:pt x="0" y="4195582"/>
                  <a:pt x="0" y="4065033"/>
                </a:cubicBezTo>
                <a:lnTo>
                  <a:pt x="0" y="236380"/>
                </a:lnTo>
                <a:cubicBezTo>
                  <a:pt x="0" y="105831"/>
                  <a:pt x="105831" y="0"/>
                  <a:pt x="236380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AF78135-0072-5A9E-6C03-EF5909651F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63295" y="1152525"/>
            <a:ext cx="2174760" cy="4440874"/>
          </a:xfrm>
          <a:custGeom>
            <a:avLst/>
            <a:gdLst>
              <a:gd name="connsiteX0" fmla="*/ 236380 w 2034073"/>
              <a:gd name="connsiteY0" fmla="*/ 0 h 4301413"/>
              <a:gd name="connsiteX1" fmla="*/ 1797693 w 2034073"/>
              <a:gd name="connsiteY1" fmla="*/ 0 h 4301413"/>
              <a:gd name="connsiteX2" fmla="*/ 2034073 w 2034073"/>
              <a:gd name="connsiteY2" fmla="*/ 236380 h 4301413"/>
              <a:gd name="connsiteX3" fmla="*/ 2034073 w 2034073"/>
              <a:gd name="connsiteY3" fmla="*/ 4065033 h 4301413"/>
              <a:gd name="connsiteX4" fmla="*/ 1797693 w 2034073"/>
              <a:gd name="connsiteY4" fmla="*/ 4301413 h 4301413"/>
              <a:gd name="connsiteX5" fmla="*/ 236380 w 2034073"/>
              <a:gd name="connsiteY5" fmla="*/ 4301413 h 4301413"/>
              <a:gd name="connsiteX6" fmla="*/ 0 w 2034073"/>
              <a:gd name="connsiteY6" fmla="*/ 4065033 h 4301413"/>
              <a:gd name="connsiteX7" fmla="*/ 0 w 2034073"/>
              <a:gd name="connsiteY7" fmla="*/ 236380 h 4301413"/>
              <a:gd name="connsiteX8" fmla="*/ 236380 w 2034073"/>
              <a:gd name="connsiteY8" fmla="*/ 0 h 430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4073" h="4301413">
                <a:moveTo>
                  <a:pt x="236380" y="0"/>
                </a:moveTo>
                <a:lnTo>
                  <a:pt x="1797693" y="0"/>
                </a:lnTo>
                <a:cubicBezTo>
                  <a:pt x="1928242" y="0"/>
                  <a:pt x="2034073" y="105831"/>
                  <a:pt x="2034073" y="236380"/>
                </a:cubicBezTo>
                <a:lnTo>
                  <a:pt x="2034073" y="4065033"/>
                </a:lnTo>
                <a:cubicBezTo>
                  <a:pt x="2034073" y="4195582"/>
                  <a:pt x="1928242" y="4301413"/>
                  <a:pt x="1797693" y="4301413"/>
                </a:cubicBezTo>
                <a:lnTo>
                  <a:pt x="236380" y="4301413"/>
                </a:lnTo>
                <a:cubicBezTo>
                  <a:pt x="105831" y="4301413"/>
                  <a:pt x="0" y="4195582"/>
                  <a:pt x="0" y="4065033"/>
                </a:cubicBezTo>
                <a:lnTo>
                  <a:pt x="0" y="236380"/>
                </a:lnTo>
                <a:cubicBezTo>
                  <a:pt x="0" y="105831"/>
                  <a:pt x="105831" y="0"/>
                  <a:pt x="236380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02515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553CD7B-F239-8737-3714-04AE16F1C7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838450" y="769144"/>
            <a:ext cx="8191500" cy="5136356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US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8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006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C2D42346-718F-050E-C71B-925E6C8E0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1828800"/>
            <a:ext cx="7924801" cy="3850640"/>
          </a:xfrm>
          <a:custGeom>
            <a:avLst/>
            <a:gdLst>
              <a:gd name="connsiteX0" fmla="*/ 0 w 12192000"/>
              <a:gd name="connsiteY0" fmla="*/ 0 h 3506788"/>
              <a:gd name="connsiteX1" fmla="*/ 12192000 w 12192000"/>
              <a:gd name="connsiteY1" fmla="*/ 0 h 3506788"/>
              <a:gd name="connsiteX2" fmla="*/ 12192000 w 12192000"/>
              <a:gd name="connsiteY2" fmla="*/ 3506788 h 3506788"/>
              <a:gd name="connsiteX3" fmla="*/ 0 w 12192000"/>
              <a:gd name="connsiteY3" fmla="*/ 3506788 h 350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506788">
                <a:moveTo>
                  <a:pt x="0" y="0"/>
                </a:moveTo>
                <a:lnTo>
                  <a:pt x="12192000" y="0"/>
                </a:lnTo>
                <a:lnTo>
                  <a:pt x="12192000" y="3506788"/>
                </a:lnTo>
                <a:lnTo>
                  <a:pt x="0" y="3506788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  <a:p>
            <a:pPr lvl="0"/>
            <a:endParaRPr lang="en-ID" dirty="0"/>
          </a:p>
          <a:p>
            <a:pPr lvl="0"/>
            <a:endParaRPr lang="en-ID" dirty="0"/>
          </a:p>
          <a:p>
            <a:pPr lvl="0"/>
            <a:endParaRPr lang="en-ID" dirty="0"/>
          </a:p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8265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55BDA20-9F40-843C-CBD0-460857E0E3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75840" y="1518920"/>
            <a:ext cx="3820160" cy="3820160"/>
          </a:xfrm>
          <a:custGeom>
            <a:avLst/>
            <a:gdLst>
              <a:gd name="connsiteX0" fmla="*/ 2185194 w 4370388"/>
              <a:gd name="connsiteY0" fmla="*/ 0 h 4370388"/>
              <a:gd name="connsiteX1" fmla="*/ 4370388 w 4370388"/>
              <a:gd name="connsiteY1" fmla="*/ 2185194 h 4370388"/>
              <a:gd name="connsiteX2" fmla="*/ 2185194 w 4370388"/>
              <a:gd name="connsiteY2" fmla="*/ 4370388 h 4370388"/>
              <a:gd name="connsiteX3" fmla="*/ 0 w 4370388"/>
              <a:gd name="connsiteY3" fmla="*/ 2185194 h 4370388"/>
              <a:gd name="connsiteX4" fmla="*/ 2185194 w 4370388"/>
              <a:gd name="connsiteY4" fmla="*/ 0 h 437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0388" h="4370388">
                <a:moveTo>
                  <a:pt x="2185194" y="0"/>
                </a:moveTo>
                <a:cubicBezTo>
                  <a:pt x="3392043" y="0"/>
                  <a:pt x="4370388" y="978345"/>
                  <a:pt x="4370388" y="2185194"/>
                </a:cubicBezTo>
                <a:cubicBezTo>
                  <a:pt x="4370388" y="3392043"/>
                  <a:pt x="3392043" y="4370388"/>
                  <a:pt x="2185194" y="4370388"/>
                </a:cubicBezTo>
                <a:cubicBezTo>
                  <a:pt x="978345" y="4370388"/>
                  <a:pt x="0" y="3392043"/>
                  <a:pt x="0" y="2185194"/>
                </a:cubicBezTo>
                <a:cubicBezTo>
                  <a:pt x="0" y="978345"/>
                  <a:pt x="978345" y="0"/>
                  <a:pt x="2185194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effectLst>
            <a:outerShdw blurRad="317500" dist="165100" dir="3600000" algn="ctr" rotWithShape="0">
              <a:srgbClr val="000000">
                <a:alpha val="15000"/>
              </a:srgbClr>
            </a:outerShdw>
          </a:effectLst>
        </p:spPr>
        <p:txBody>
          <a:bodyPr/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  <a:p>
            <a:pPr lvl="0"/>
            <a:endParaRPr lang="en-ID" dirty="0"/>
          </a:p>
          <a:p>
            <a:pPr lvl="0"/>
            <a:endParaRPr lang="en-ID" dirty="0"/>
          </a:p>
          <a:p>
            <a:pPr lvl="0"/>
            <a:endParaRPr lang="en-ID" dirty="0"/>
          </a:p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78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10C34FC-23AB-27D0-3E65-F9927BDD35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2480" y="1656336"/>
            <a:ext cx="2727359" cy="2727359"/>
          </a:xfrm>
          <a:custGeom>
            <a:avLst/>
            <a:gdLst>
              <a:gd name="connsiteX0" fmla="*/ 2185194 w 4370388"/>
              <a:gd name="connsiteY0" fmla="*/ 0 h 4370388"/>
              <a:gd name="connsiteX1" fmla="*/ 4370388 w 4370388"/>
              <a:gd name="connsiteY1" fmla="*/ 2185194 h 4370388"/>
              <a:gd name="connsiteX2" fmla="*/ 2185194 w 4370388"/>
              <a:gd name="connsiteY2" fmla="*/ 4370388 h 4370388"/>
              <a:gd name="connsiteX3" fmla="*/ 0 w 4370388"/>
              <a:gd name="connsiteY3" fmla="*/ 2185194 h 4370388"/>
              <a:gd name="connsiteX4" fmla="*/ 2185194 w 4370388"/>
              <a:gd name="connsiteY4" fmla="*/ 0 h 437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0388" h="4370388">
                <a:moveTo>
                  <a:pt x="2185194" y="0"/>
                </a:moveTo>
                <a:cubicBezTo>
                  <a:pt x="3392043" y="0"/>
                  <a:pt x="4370388" y="978345"/>
                  <a:pt x="4370388" y="2185194"/>
                </a:cubicBezTo>
                <a:cubicBezTo>
                  <a:pt x="4370388" y="3392043"/>
                  <a:pt x="3392043" y="4370388"/>
                  <a:pt x="2185194" y="4370388"/>
                </a:cubicBezTo>
                <a:cubicBezTo>
                  <a:pt x="978345" y="4370388"/>
                  <a:pt x="0" y="3392043"/>
                  <a:pt x="0" y="2185194"/>
                </a:cubicBezTo>
                <a:cubicBezTo>
                  <a:pt x="0" y="978345"/>
                  <a:pt x="978345" y="0"/>
                  <a:pt x="2185194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effectLst>
            <a:outerShdw blurRad="317500" dist="165100" dir="3600000" algn="ctr" rotWithShape="0">
              <a:srgbClr val="000000">
                <a:alpha val="15000"/>
              </a:srgbClr>
            </a:outerShdw>
          </a:effectLst>
        </p:spPr>
        <p:txBody>
          <a:bodyPr/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Placeholder</a:t>
            </a:r>
          </a:p>
          <a:p>
            <a:pPr lvl="0"/>
            <a:endParaRPr lang="en-ID" dirty="0"/>
          </a:p>
          <a:p>
            <a:pPr lvl="0"/>
            <a:endParaRPr lang="en-ID" dirty="0"/>
          </a:p>
          <a:p>
            <a:pPr lvl="0"/>
            <a:endParaRPr lang="en-ID" dirty="0"/>
          </a:p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5548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F08CA6B-D66F-F99E-B9FB-383EECA75F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549275"/>
            <a:ext cx="6095999" cy="5759451"/>
          </a:xfrm>
          <a:custGeom>
            <a:avLst/>
            <a:gdLst>
              <a:gd name="connsiteX0" fmla="*/ 0 w 2902857"/>
              <a:gd name="connsiteY0" fmla="*/ 0 h 3060697"/>
              <a:gd name="connsiteX1" fmla="*/ 2902857 w 2902857"/>
              <a:gd name="connsiteY1" fmla="*/ 0 h 3060697"/>
              <a:gd name="connsiteX2" fmla="*/ 2902857 w 2902857"/>
              <a:gd name="connsiteY2" fmla="*/ 3060697 h 3060697"/>
              <a:gd name="connsiteX3" fmla="*/ 0 w 2902857"/>
              <a:gd name="connsiteY3" fmla="*/ 3060697 h 306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2857" h="3060697">
                <a:moveTo>
                  <a:pt x="0" y="0"/>
                </a:moveTo>
                <a:lnTo>
                  <a:pt x="2902857" y="0"/>
                </a:lnTo>
                <a:lnTo>
                  <a:pt x="2902857" y="3060697"/>
                </a:lnTo>
                <a:lnTo>
                  <a:pt x="0" y="3060697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868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DF2D99CB-3ACF-3356-0A37-DB6C198B1B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1"/>
            <a:ext cx="12192001" cy="3429000"/>
          </a:xfrm>
          <a:custGeom>
            <a:avLst/>
            <a:gdLst>
              <a:gd name="connsiteX0" fmla="*/ 0 w 12192001"/>
              <a:gd name="connsiteY0" fmla="*/ 0 h 3429000"/>
              <a:gd name="connsiteX1" fmla="*/ 1792288 w 12192001"/>
              <a:gd name="connsiteY1" fmla="*/ 0 h 3429000"/>
              <a:gd name="connsiteX2" fmla="*/ 12192001 w 12192001"/>
              <a:gd name="connsiteY2" fmla="*/ 0 h 3429000"/>
              <a:gd name="connsiteX3" fmla="*/ 12192001 w 12192001"/>
              <a:gd name="connsiteY3" fmla="*/ 3429000 h 3429000"/>
              <a:gd name="connsiteX4" fmla="*/ 0 w 12192001"/>
              <a:gd name="connsiteY4" fmla="*/ 3429000 h 3429000"/>
              <a:gd name="connsiteX5" fmla="*/ 0 w 12192001"/>
              <a:gd name="connsiteY5" fmla="*/ 107632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1" h="3429000">
                <a:moveTo>
                  <a:pt x="0" y="0"/>
                </a:moveTo>
                <a:lnTo>
                  <a:pt x="1792288" y="0"/>
                </a:lnTo>
                <a:lnTo>
                  <a:pt x="12192001" y="0"/>
                </a:lnTo>
                <a:lnTo>
                  <a:pt x="12192001" y="3429000"/>
                </a:lnTo>
                <a:lnTo>
                  <a:pt x="0" y="3429000"/>
                </a:lnTo>
                <a:lnTo>
                  <a:pt x="0" y="1076325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id-ID" dirty="0"/>
              <a:t>Insert Image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2446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9CD1CA78-E887-90D2-ECFE-C83E374580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5400675" cy="5049520"/>
          </a:xfrm>
          <a:custGeom>
            <a:avLst/>
            <a:gdLst>
              <a:gd name="connsiteX0" fmla="*/ 0 w 3087736"/>
              <a:gd name="connsiteY0" fmla="*/ 0 h 3981906"/>
              <a:gd name="connsiteX1" fmla="*/ 3087736 w 3087736"/>
              <a:gd name="connsiteY1" fmla="*/ 0 h 3981906"/>
              <a:gd name="connsiteX2" fmla="*/ 3087736 w 3087736"/>
              <a:gd name="connsiteY2" fmla="*/ 3981906 h 3981906"/>
              <a:gd name="connsiteX3" fmla="*/ 0 w 3087736"/>
              <a:gd name="connsiteY3" fmla="*/ 3981906 h 398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7736" h="3981906">
                <a:moveTo>
                  <a:pt x="0" y="0"/>
                </a:moveTo>
                <a:lnTo>
                  <a:pt x="3087736" y="0"/>
                </a:lnTo>
                <a:lnTo>
                  <a:pt x="3087736" y="3981906"/>
                </a:lnTo>
                <a:lnTo>
                  <a:pt x="0" y="3981906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251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7D61728-829B-930F-0404-9C963CEE9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4452" y="1"/>
            <a:ext cx="5097547" cy="6858000"/>
          </a:xfrm>
          <a:custGeom>
            <a:avLst/>
            <a:gdLst>
              <a:gd name="connsiteX0" fmla="*/ 0 w 5097547"/>
              <a:gd name="connsiteY0" fmla="*/ 0 h 6858000"/>
              <a:gd name="connsiteX1" fmla="*/ 5097547 w 5097547"/>
              <a:gd name="connsiteY1" fmla="*/ 0 h 6858000"/>
              <a:gd name="connsiteX2" fmla="*/ 5097547 w 5097547"/>
              <a:gd name="connsiteY2" fmla="*/ 6858000 h 6858000"/>
              <a:gd name="connsiteX3" fmla="*/ 0 w 509754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7547" h="6858000">
                <a:moveTo>
                  <a:pt x="0" y="0"/>
                </a:moveTo>
                <a:lnTo>
                  <a:pt x="5097547" y="0"/>
                </a:lnTo>
                <a:lnTo>
                  <a:pt x="5097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id-ID" dirty="0"/>
              <a:t>Insert Image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8103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932784C-0CB3-89E7-0398-C12C8AA047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1" cy="3429000"/>
          </a:xfrm>
          <a:custGeom>
            <a:avLst/>
            <a:gdLst>
              <a:gd name="connsiteX0" fmla="*/ 0 w 12192001"/>
              <a:gd name="connsiteY0" fmla="*/ 0 h 3429000"/>
              <a:gd name="connsiteX1" fmla="*/ 1792288 w 12192001"/>
              <a:gd name="connsiteY1" fmla="*/ 0 h 3429000"/>
              <a:gd name="connsiteX2" fmla="*/ 12192001 w 12192001"/>
              <a:gd name="connsiteY2" fmla="*/ 0 h 3429000"/>
              <a:gd name="connsiteX3" fmla="*/ 12192001 w 12192001"/>
              <a:gd name="connsiteY3" fmla="*/ 3429000 h 3429000"/>
              <a:gd name="connsiteX4" fmla="*/ 0 w 12192001"/>
              <a:gd name="connsiteY4" fmla="*/ 3429000 h 3429000"/>
              <a:gd name="connsiteX5" fmla="*/ 0 w 12192001"/>
              <a:gd name="connsiteY5" fmla="*/ 107632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1" h="3429000">
                <a:moveTo>
                  <a:pt x="0" y="0"/>
                </a:moveTo>
                <a:lnTo>
                  <a:pt x="1792288" y="0"/>
                </a:lnTo>
                <a:lnTo>
                  <a:pt x="12192001" y="0"/>
                </a:lnTo>
                <a:lnTo>
                  <a:pt x="12192001" y="3429000"/>
                </a:lnTo>
                <a:lnTo>
                  <a:pt x="0" y="3429000"/>
                </a:lnTo>
                <a:lnTo>
                  <a:pt x="0" y="1076325"/>
                </a:ln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</p:spPr>
        <p:txBody>
          <a:bodyPr/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id-ID" dirty="0"/>
              <a:t>Insert Image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5401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3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58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8" r:id="rId18"/>
    <p:sldLayoutId id="2147483667" r:id="rId19"/>
    <p:sldLayoutId id="214748366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orient="horz" pos="346" userDrawn="1">
          <p15:clr>
            <a:srgbClr val="F26B43"/>
          </p15:clr>
        </p15:guide>
        <p15:guide id="5" pos="7242" userDrawn="1">
          <p15:clr>
            <a:srgbClr val="F26B43"/>
          </p15:clr>
        </p15:guide>
        <p15:guide id="6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6A7827D-9ACD-5DEC-D3B3-C4D341BAA385}"/>
              </a:ext>
            </a:extLst>
          </p:cNvPr>
          <p:cNvGrpSpPr/>
          <p:nvPr/>
        </p:nvGrpSpPr>
        <p:grpSpPr>
          <a:xfrm>
            <a:off x="444485" y="3322910"/>
            <a:ext cx="7396132" cy="2950071"/>
            <a:chOff x="970397" y="3757448"/>
            <a:chExt cx="7396132" cy="295007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876340-F8E6-E302-806F-66C09ECC60BA}"/>
                </a:ext>
              </a:extLst>
            </p:cNvPr>
            <p:cNvSpPr/>
            <p:nvPr/>
          </p:nvSpPr>
          <p:spPr>
            <a:xfrm>
              <a:off x="970397" y="3757448"/>
              <a:ext cx="739613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r-TR" sz="6000" b="1" dirty="0" err="1">
                  <a:latin typeface="Montserrat" panose="00000500000000000000" pitchFamily="2" charset="0"/>
                  <a:cs typeface="Arial" panose="020B0604020202020204" pitchFamily="34" charset="0"/>
                </a:rPr>
                <a:t>ASP.</a:t>
              </a:r>
              <a:r>
                <a:rPr lang="tr-TR" sz="6000" dirty="0" err="1">
                  <a:latin typeface="Montserrat" panose="00000500000000000000" pitchFamily="2" charset="0"/>
                  <a:cs typeface="Arial" panose="020B0604020202020204" pitchFamily="34" charset="0"/>
                </a:rPr>
                <a:t>Net</a:t>
              </a:r>
              <a:r>
                <a:rPr lang="tr-TR" sz="6000" b="1" dirty="0">
                  <a:latin typeface="Montserrat" panose="00000500000000000000" pitchFamily="2" charset="0"/>
                  <a:cs typeface="Arial" panose="020B0604020202020204" pitchFamily="34" charset="0"/>
                </a:rPr>
                <a:t> Programlama</a:t>
              </a:r>
              <a:endParaRPr lang="en-US" sz="6000" b="1" dirty="0"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Rounded Corners 112">
              <a:extLst>
                <a:ext uri="{FF2B5EF4-FFF2-40B4-BE49-F238E27FC236}">
                  <a16:creationId xmlns:a16="http://schemas.microsoft.com/office/drawing/2014/main" id="{CA5598D4-2931-33C0-5442-EF967FF384D6}"/>
                </a:ext>
              </a:extLst>
            </p:cNvPr>
            <p:cNvSpPr/>
            <p:nvPr/>
          </p:nvSpPr>
          <p:spPr>
            <a:xfrm>
              <a:off x="2016171" y="5678100"/>
              <a:ext cx="5025564" cy="10294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165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r-T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anose="00000500000000000000" pitchFamily="2" charset="0"/>
                </a:rPr>
                <a:t>1.Ders</a:t>
              </a:r>
            </a:p>
            <a:p>
              <a:pPr algn="ctr"/>
              <a:r>
                <a:rPr lang="tr-TR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anose="00000500000000000000" pitchFamily="2" charset="0"/>
                </a:rPr>
                <a:t>Asp</a:t>
              </a:r>
              <a:r>
                <a:rPr lang="tr-T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anose="00000500000000000000" pitchFamily="2" charset="0"/>
                </a:rPr>
                <a:t> Net Nedir </a:t>
              </a:r>
            </a:p>
            <a:p>
              <a:pPr algn="ctr"/>
              <a:r>
                <a:rPr lang="tr-T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anose="00000500000000000000" pitchFamily="2" charset="0"/>
                </a:rPr>
                <a:t>Programlamaya Başlangıç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5" name="Picture Placeholder 4" descr="A person touching a screen with a map and a shipping port&#10;&#10;Description automatically generated with medium confidence">
            <a:extLst>
              <a:ext uri="{FF2B5EF4-FFF2-40B4-BE49-F238E27FC236}">
                <a16:creationId xmlns:a16="http://schemas.microsoft.com/office/drawing/2014/main" id="{E7C271D3-E79B-1E27-3C3D-7513937048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3" r="39109"/>
          <a:stretch/>
        </p:blipFill>
        <p:spPr>
          <a:xfrm>
            <a:off x="8188960" y="0"/>
            <a:ext cx="4003040" cy="6858000"/>
          </a:xfrm>
        </p:spPr>
      </p:pic>
      <p:pic>
        <p:nvPicPr>
          <p:cNvPr id="1026" name="Picture 2" descr="applications of computer programming">
            <a:extLst>
              <a:ext uri="{FF2B5EF4-FFF2-40B4-BE49-F238E27FC236}">
                <a16:creationId xmlns:a16="http://schemas.microsoft.com/office/drawing/2014/main" id="{21A58FA0-7643-08E8-5E03-560B0BC7D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961" y="0"/>
            <a:ext cx="400304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A451A3D-323B-6309-667D-B8F94A70E0E9}"/>
              </a:ext>
            </a:extLst>
          </p:cNvPr>
          <p:cNvSpPr txBox="1">
            <a:spLocks/>
          </p:cNvSpPr>
          <p:nvPr/>
        </p:nvSpPr>
        <p:spPr>
          <a:xfrm>
            <a:off x="6016872" y="6465565"/>
            <a:ext cx="2159358" cy="405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sz="1200" dirty="0"/>
              <a:t>Ahmet SAN - 2025</a:t>
            </a:r>
            <a:endParaRPr lang="en-US" sz="1200" b="1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1FB10AC-21F9-7D73-9F0D-950386793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551" y="5855965"/>
            <a:ext cx="762000" cy="60960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91CA4D8D-AA52-8B1A-769B-A350EC097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73"/>
          <a:stretch/>
        </p:blipFill>
        <p:spPr>
          <a:xfrm>
            <a:off x="2188960" y="859485"/>
            <a:ext cx="4000000" cy="19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91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A3CAE-3667-60C7-D202-FCF0143AD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F55AC-2683-0E37-C2AA-F30B1A18CDD1}"/>
              </a:ext>
            </a:extLst>
          </p:cNvPr>
          <p:cNvSpPr txBox="1"/>
          <p:nvPr/>
        </p:nvSpPr>
        <p:spPr>
          <a:xfrm>
            <a:off x="403122" y="782626"/>
            <a:ext cx="7295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4000" b="1" dirty="0">
                <a:latin typeface="Montserrat" panose="00000500000000000000" pitchFamily="2" charset="0"/>
              </a:rPr>
              <a:t>ASP.NET KULLANIMI</a:t>
            </a:r>
            <a:endParaRPr lang="en-ID" sz="4000" b="1" dirty="0">
              <a:latin typeface="Montserrat" panose="00000500000000000000" pitchFamily="2" charset="0"/>
            </a:endParaRP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365CA018-F3E4-3E32-266A-9F18766A9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2" y="89171"/>
            <a:ext cx="1435037" cy="693455"/>
          </a:xfrm>
          <a:prstGeom prst="rect">
            <a:avLst/>
          </a:prstGeom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09D5902B-55C6-867B-E793-739838719BFF}"/>
              </a:ext>
            </a:extLst>
          </p:cNvPr>
          <p:cNvSpPr txBox="1"/>
          <p:nvPr/>
        </p:nvSpPr>
        <p:spPr>
          <a:xfrm>
            <a:off x="550606" y="1324074"/>
            <a:ext cx="1132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	Bu pencerede boş yada web formu seçilebilir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0B86BF7-40F2-766E-6537-CA4458000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432" y="1940175"/>
            <a:ext cx="6329050" cy="439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94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56EB0-B322-15A4-1EA1-53A08FC43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EBE839-8FA6-F652-D1A5-B762821249A3}"/>
              </a:ext>
            </a:extLst>
          </p:cNvPr>
          <p:cNvSpPr txBox="1"/>
          <p:nvPr/>
        </p:nvSpPr>
        <p:spPr>
          <a:xfrm>
            <a:off x="403122" y="782626"/>
            <a:ext cx="7295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4000" b="1" dirty="0">
                <a:latin typeface="Montserrat" panose="00000500000000000000" pitchFamily="2" charset="0"/>
              </a:rPr>
              <a:t>ASP.NET KULLANIMI</a:t>
            </a:r>
            <a:endParaRPr lang="en-ID" sz="4000" b="1" dirty="0">
              <a:latin typeface="Montserrat" panose="00000500000000000000" pitchFamily="2" charset="0"/>
            </a:endParaRP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6F7CCDF0-90D3-FAF9-9FB2-55E05990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2" y="89171"/>
            <a:ext cx="1435037" cy="693455"/>
          </a:xfrm>
          <a:prstGeom prst="rect">
            <a:avLst/>
          </a:prstGeom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D91FB477-5967-A25C-6AEC-ACDEEFAE4338}"/>
              </a:ext>
            </a:extLst>
          </p:cNvPr>
          <p:cNvSpPr txBox="1"/>
          <p:nvPr/>
        </p:nvSpPr>
        <p:spPr>
          <a:xfrm>
            <a:off x="550606" y="1324074"/>
            <a:ext cx="1132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	Son olarak karşımıza kod yazacağımız pencere gelecektir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F2A7CAE-E6CB-4041-D3A4-223062137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640" y="1970405"/>
            <a:ext cx="8879061" cy="473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74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/>
            </a:gs>
            <a:gs pos="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4900C4-0B56-7DED-2FB2-EC1FC7114A93}"/>
              </a:ext>
            </a:extLst>
          </p:cNvPr>
          <p:cNvSpPr/>
          <p:nvPr/>
        </p:nvSpPr>
        <p:spPr>
          <a:xfrm>
            <a:off x="999647" y="3429000"/>
            <a:ext cx="654842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>
                <a:solidFill>
                  <a:schemeClr val="accent2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8" name="Picture 2" descr="Orbian Working Capital Optimisation">
            <a:extLst>
              <a:ext uri="{FF2B5EF4-FFF2-40B4-BE49-F238E27FC236}">
                <a16:creationId xmlns:a16="http://schemas.microsoft.com/office/drawing/2014/main" id="{05C810AD-F5F7-5158-F9D2-BCFE9334A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964" y="196793"/>
            <a:ext cx="1075169" cy="3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C2C82C77-4156-5220-83B7-59FFC058C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7" y="5812845"/>
            <a:ext cx="821190" cy="65695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9F95D2AD-530C-7F54-3793-0D2021AB4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25" y="5045529"/>
            <a:ext cx="1877476" cy="15346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AAFDCB5-37E8-89E0-74DC-EC204AF886B0}"/>
              </a:ext>
            </a:extLst>
          </p:cNvPr>
          <p:cNvSpPr txBox="1">
            <a:spLocks/>
          </p:cNvSpPr>
          <p:nvPr/>
        </p:nvSpPr>
        <p:spPr>
          <a:xfrm>
            <a:off x="2804349" y="4632258"/>
            <a:ext cx="2379526" cy="8265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Ahmet SAN</a:t>
            </a:r>
          </a:p>
          <a:p>
            <a:pPr algn="ctr">
              <a:spcBef>
                <a:spcPts val="0"/>
              </a:spcBef>
            </a:pPr>
            <a:r>
              <a:rPr lang="tr-TR" altLang="tr-T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4D778EE4-1C78-A8FA-8648-AA17F5D97D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288" t="37037" r="55606" b="37373"/>
          <a:stretch/>
        </p:blipFill>
        <p:spPr>
          <a:xfrm>
            <a:off x="3433614" y="294229"/>
            <a:ext cx="2012211" cy="2209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sim Yer Tutucusu 11">
            <a:extLst>
              <a:ext uri="{FF2B5EF4-FFF2-40B4-BE49-F238E27FC236}">
                <a16:creationId xmlns:a16="http://schemas.microsoft.com/office/drawing/2014/main" id="{D61C7644-F684-B29E-5EE0-7AF36B08C0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5E41FDAD-B6E9-BD5F-D428-B2FC07504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757710" y="1431249"/>
            <a:ext cx="6865538" cy="40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5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F63FF0-1F3F-F513-2967-5936B1FA115C}"/>
              </a:ext>
            </a:extLst>
          </p:cNvPr>
          <p:cNvSpPr txBox="1"/>
          <p:nvPr/>
        </p:nvSpPr>
        <p:spPr>
          <a:xfrm>
            <a:off x="403122" y="782626"/>
            <a:ext cx="5199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4000" b="1" dirty="0" err="1">
                <a:latin typeface="Montserrat" panose="00000500000000000000" pitchFamily="2" charset="0"/>
              </a:rPr>
              <a:t>ASP.Net</a:t>
            </a:r>
            <a:r>
              <a:rPr lang="tr-TR" sz="4000" b="1" dirty="0">
                <a:latin typeface="Montserrat" panose="00000500000000000000" pitchFamily="2" charset="0"/>
              </a:rPr>
              <a:t> Nedir</a:t>
            </a:r>
            <a:endParaRPr lang="en-ID" sz="4000" b="1" dirty="0">
              <a:latin typeface="Montserrat" panose="00000500000000000000" pitchFamily="2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90DA2C5-22D3-BC03-9365-B48AE89D3537}"/>
              </a:ext>
            </a:extLst>
          </p:cNvPr>
          <p:cNvSpPr txBox="1"/>
          <p:nvPr/>
        </p:nvSpPr>
        <p:spPr>
          <a:xfrm>
            <a:off x="501445" y="2620129"/>
            <a:ext cx="11503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	ASP.NET, Microsoft tarafından geliştirilen, dinamik web uygulamaları oluşturmak için kullanılan bir web uygulama geliştirme platformudur. </a:t>
            </a:r>
          </a:p>
          <a:p>
            <a:r>
              <a:rPr lang="tr-TR" sz="2800" dirty="0"/>
              <a:t>	.NET Framework üzerine inşa edilmiştir ve özellikle web tabanlı projeler geliştirmek için kullanılır.</a:t>
            </a: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59BA9C47-7F28-53C8-CDB9-E1ADF3EA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2" y="89171"/>
            <a:ext cx="1435037" cy="6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9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406AB-CD29-2FE0-69BD-4632E0A66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445B81-E5A6-CEA4-E15B-6A71DBF19E9A}"/>
              </a:ext>
            </a:extLst>
          </p:cNvPr>
          <p:cNvSpPr txBox="1"/>
          <p:nvPr/>
        </p:nvSpPr>
        <p:spPr>
          <a:xfrm>
            <a:off x="403122" y="782626"/>
            <a:ext cx="7826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4000" b="1" dirty="0" err="1">
                <a:latin typeface="Montserrat" panose="00000500000000000000" pitchFamily="2" charset="0"/>
              </a:rPr>
              <a:t>ASP.NET'in</a:t>
            </a:r>
            <a:r>
              <a:rPr lang="tr-TR" sz="4000" b="1" dirty="0">
                <a:latin typeface="Montserrat" panose="00000500000000000000" pitchFamily="2" charset="0"/>
              </a:rPr>
              <a:t> Temel Özellikleri</a:t>
            </a: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BDA6B972-A3B3-E3D5-FA13-3271B02AC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2" y="89171"/>
            <a:ext cx="1435037" cy="693455"/>
          </a:xfrm>
          <a:prstGeom prst="rect">
            <a:avLst/>
          </a:prstGeom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95BC9377-751B-F64E-C308-0C6F0D496CE7}"/>
              </a:ext>
            </a:extLst>
          </p:cNvPr>
          <p:cNvSpPr txBox="1"/>
          <p:nvPr/>
        </p:nvSpPr>
        <p:spPr>
          <a:xfrm>
            <a:off x="403122" y="1720840"/>
            <a:ext cx="1171022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C00000"/>
                </a:solidFill>
              </a:rPr>
              <a:t>MVC (Model-</a:t>
            </a:r>
            <a:r>
              <a:rPr lang="tr-TR" sz="2000" b="1" dirty="0" err="1">
                <a:solidFill>
                  <a:srgbClr val="C00000"/>
                </a:solidFill>
              </a:rPr>
              <a:t>View</a:t>
            </a:r>
            <a:r>
              <a:rPr lang="tr-TR" sz="2000" b="1" dirty="0">
                <a:solidFill>
                  <a:srgbClr val="C00000"/>
                </a:solidFill>
              </a:rPr>
              <a:t>-Controller) Desteği: </a:t>
            </a:r>
            <a:r>
              <a:rPr lang="tr-TR" sz="2000" dirty="0"/>
              <a:t>ASP.NET MVC yapısı, yazılımın daha düzenli ve sürdürülebilir olmasını sağlar.</a:t>
            </a:r>
          </a:p>
          <a:p>
            <a:endParaRPr lang="tr-TR" sz="2000" dirty="0"/>
          </a:p>
          <a:p>
            <a:r>
              <a:rPr lang="tr-TR" sz="2000" b="1" dirty="0">
                <a:solidFill>
                  <a:srgbClr val="C00000"/>
                </a:solidFill>
              </a:rPr>
              <a:t>Yüksek Performans: </a:t>
            </a:r>
            <a:r>
              <a:rPr lang="tr-TR" sz="2000" dirty="0"/>
              <a:t>ASP.NET, derlenmiş bir yapıdadır ve çalışma zamanında yüksek performans sunar.</a:t>
            </a:r>
          </a:p>
          <a:p>
            <a:endParaRPr lang="tr-TR" sz="2000" dirty="0"/>
          </a:p>
          <a:p>
            <a:r>
              <a:rPr lang="tr-TR" sz="2000" b="1" dirty="0">
                <a:solidFill>
                  <a:srgbClr val="C00000"/>
                </a:solidFill>
              </a:rPr>
              <a:t>Güvenlik: </a:t>
            </a:r>
            <a:r>
              <a:rPr lang="tr-TR" sz="2000" dirty="0"/>
              <a:t>Kimlik doğrulama, yetkilendirme gibi güvenlik özellikleri ile güvenli web uygulamaları geliştirmeyi kolaylaştırır.</a:t>
            </a:r>
          </a:p>
          <a:p>
            <a:endParaRPr lang="tr-TR" sz="2000" dirty="0"/>
          </a:p>
          <a:p>
            <a:r>
              <a:rPr lang="tr-TR" sz="2000" b="1" dirty="0">
                <a:solidFill>
                  <a:srgbClr val="C00000"/>
                </a:solidFill>
              </a:rPr>
              <a:t>Esneklik: </a:t>
            </a:r>
            <a:r>
              <a:rPr lang="tr-TR" sz="2000" dirty="0"/>
              <a:t>Web API desteği sayesinde mobil ve masaüstü uygulamalar için servisler oluşturulabilir.</a:t>
            </a:r>
          </a:p>
          <a:p>
            <a:endParaRPr lang="tr-TR" sz="2000" dirty="0"/>
          </a:p>
          <a:p>
            <a:r>
              <a:rPr lang="tr-TR" sz="2000" b="1" dirty="0">
                <a:solidFill>
                  <a:srgbClr val="C00000"/>
                </a:solidFill>
              </a:rPr>
              <a:t>Platform Bağımsızlığı: </a:t>
            </a:r>
            <a:r>
              <a:rPr lang="tr-TR" sz="2000" dirty="0"/>
              <a:t>ASP.NET </a:t>
            </a:r>
            <a:r>
              <a:rPr lang="tr-TR" sz="2000" dirty="0" err="1"/>
              <a:t>Core</a:t>
            </a:r>
            <a:r>
              <a:rPr lang="tr-TR" sz="2000" dirty="0"/>
              <a:t> ile birlikte, Windows, Linux ve </a:t>
            </a:r>
            <a:r>
              <a:rPr lang="tr-TR" sz="2000" dirty="0" err="1"/>
              <a:t>macOS</a:t>
            </a:r>
            <a:r>
              <a:rPr lang="tr-TR" sz="2000" dirty="0"/>
              <a:t> üzerinde çalışabilir.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386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59375-175F-4C27-F49F-2432875F9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9CBCB8-87C8-C0CE-176A-FB520FF95605}"/>
              </a:ext>
            </a:extLst>
          </p:cNvPr>
          <p:cNvSpPr txBox="1"/>
          <p:nvPr/>
        </p:nvSpPr>
        <p:spPr>
          <a:xfrm>
            <a:off x="403122" y="782626"/>
            <a:ext cx="7295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4000" b="1" dirty="0">
                <a:latin typeface="Montserrat" panose="00000500000000000000" pitchFamily="2" charset="0"/>
              </a:rPr>
              <a:t>ASP.NET Kullanım Alanları </a:t>
            </a:r>
            <a:endParaRPr lang="en-ID" sz="4000" b="1" dirty="0">
              <a:latin typeface="Montserrat" panose="00000500000000000000" pitchFamily="2" charset="0"/>
            </a:endParaRP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EAA0A401-518B-AFB2-27E2-6C14955D3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2" y="89171"/>
            <a:ext cx="1435037" cy="693455"/>
          </a:xfrm>
          <a:prstGeom prst="rect">
            <a:avLst/>
          </a:prstGeom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F2D1B9A0-0D3F-D997-F4BD-1AACFEA7C29C}"/>
              </a:ext>
            </a:extLst>
          </p:cNvPr>
          <p:cNvSpPr txBox="1"/>
          <p:nvPr/>
        </p:nvSpPr>
        <p:spPr>
          <a:xfrm>
            <a:off x="403122" y="1589545"/>
            <a:ext cx="1132676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Kurumsal web uygulamaları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E-ticaret siteleri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/>
              <a:t>RESTful</a:t>
            </a:r>
            <a:r>
              <a:rPr lang="tr-TR" sz="2400" dirty="0"/>
              <a:t> </a:t>
            </a:r>
            <a:r>
              <a:rPr lang="tr-TR" sz="2400" dirty="0" err="1"/>
              <a:t>API’ler</a:t>
            </a: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Blog ve içerik yönetim sistemleri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Gerçek zamanlı uygulamalar (örneğin, </a:t>
            </a:r>
            <a:r>
              <a:rPr lang="tr-TR" sz="2400" dirty="0" err="1"/>
              <a:t>SignalR</a:t>
            </a:r>
            <a:r>
              <a:rPr lang="tr-TR" sz="2400" dirty="0"/>
              <a:t> ile sohbet uygulamaları)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2EC935D-CDC4-9324-853D-A5CE0C551BD0}"/>
              </a:ext>
            </a:extLst>
          </p:cNvPr>
          <p:cNvSpPr txBox="1"/>
          <p:nvPr/>
        </p:nvSpPr>
        <p:spPr>
          <a:xfrm>
            <a:off x="349044" y="5706042"/>
            <a:ext cx="1143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ASP.NET, web geliştirme süreçlerini hızlandıran ve geniş topluluk desteğiyle sürekli gelişen bir platformdur</a:t>
            </a:r>
          </a:p>
        </p:txBody>
      </p:sp>
    </p:spTree>
    <p:extLst>
      <p:ext uri="{BB962C8B-B14F-4D97-AF65-F5344CB8AC3E}">
        <p14:creationId xmlns:p14="http://schemas.microsoft.com/office/powerpoint/2010/main" val="121373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970A3-EE1D-820A-794D-28E2AE7F5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6104E3-4C18-D6A6-153A-FF1D50D2084E}"/>
              </a:ext>
            </a:extLst>
          </p:cNvPr>
          <p:cNvSpPr txBox="1"/>
          <p:nvPr/>
        </p:nvSpPr>
        <p:spPr>
          <a:xfrm>
            <a:off x="403122" y="782626"/>
            <a:ext cx="7295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4000" b="1" dirty="0">
                <a:latin typeface="Montserrat" panose="00000500000000000000" pitchFamily="2" charset="0"/>
              </a:rPr>
              <a:t>ASP.NET KULLANIMI</a:t>
            </a:r>
            <a:endParaRPr lang="en-ID" sz="4000" b="1" dirty="0">
              <a:latin typeface="Montserrat" panose="00000500000000000000" pitchFamily="2" charset="0"/>
            </a:endParaRP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863E4B48-176A-EDA7-BBA6-4D6262C3F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2" y="89171"/>
            <a:ext cx="1435037" cy="693455"/>
          </a:xfrm>
          <a:prstGeom prst="rect">
            <a:avLst/>
          </a:prstGeom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552BC138-034E-24D3-52F7-24EA6E9BA066}"/>
              </a:ext>
            </a:extLst>
          </p:cNvPr>
          <p:cNvSpPr txBox="1"/>
          <p:nvPr/>
        </p:nvSpPr>
        <p:spPr>
          <a:xfrm>
            <a:off x="403122" y="1589545"/>
            <a:ext cx="1132676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	Asp.net web sitesi geliştirmekte html gibi </a:t>
            </a:r>
            <a:r>
              <a:rPr lang="tr-TR" dirty="0" err="1"/>
              <a:t>diğier</a:t>
            </a:r>
            <a:r>
              <a:rPr lang="tr-TR" dirty="0"/>
              <a:t> dillerle birlikte kullanılmaktadır. Html gibi dillerde hazırlamış sayfalar </a:t>
            </a:r>
            <a:r>
              <a:rPr lang="tr-TR" dirty="0" err="1"/>
              <a:t>borwser</a:t>
            </a:r>
            <a:r>
              <a:rPr lang="tr-TR" dirty="0"/>
              <a:t> de direk çalışmakta olup ASP </a:t>
            </a:r>
            <a:r>
              <a:rPr lang="tr-TR" dirty="0" err="1"/>
              <a:t>nin</a:t>
            </a:r>
            <a:r>
              <a:rPr lang="tr-TR" dirty="0"/>
              <a:t> çalışması  için bir sunucuya ihtiyaç vardır. </a:t>
            </a:r>
          </a:p>
          <a:p>
            <a:r>
              <a:rPr lang="tr-TR" dirty="0"/>
              <a:t>	Bu hazırlanan her bir sayfanın sunucuya gönderilip (</a:t>
            </a:r>
            <a:r>
              <a:rPr lang="tr-TR" dirty="0" err="1"/>
              <a:t>upload</a:t>
            </a:r>
            <a:r>
              <a:rPr lang="tr-TR" dirty="0"/>
              <a:t> edilip) çalıştırılabileceği gibi (hiç pratik bir yöntem değildir) kendi bilgisayarımızı da bir sunucu gibi düzenleyebiliriz.</a:t>
            </a:r>
          </a:p>
          <a:p>
            <a:r>
              <a:rPr lang="tr-TR" dirty="0"/>
              <a:t>	Bu işlem  bazı programlar aracılığı ile yapılabileceği gibi Microsoft un visual studio platformu bu işlemi otomatik olarak bizim adımıza yapmaktadır</a:t>
            </a:r>
          </a:p>
          <a:p>
            <a:r>
              <a:rPr lang="tr-TR" dirty="0"/>
              <a:t>	Visual studio platformu IIS (Internet Information Services) isminde bir sunucuyu bilgisayarımıza kurmaktadır. Dolayısıyla biz hazırladığımız kodları çalıştırdığımızda otomatik olarak platform sunucuya gönderir ve çıktısını </a:t>
            </a:r>
            <a:r>
              <a:rPr lang="tr-TR" dirty="0" err="1"/>
              <a:t>browserde</a:t>
            </a:r>
            <a:r>
              <a:rPr lang="tr-TR" dirty="0"/>
              <a:t> gösterir</a:t>
            </a:r>
          </a:p>
          <a:p>
            <a:r>
              <a:rPr lang="tr-TR" dirty="0"/>
              <a:t>	Bu derslerde visual studio üzerinden anlatılacaktır.</a:t>
            </a:r>
          </a:p>
        </p:txBody>
      </p:sp>
    </p:spTree>
    <p:extLst>
      <p:ext uri="{BB962C8B-B14F-4D97-AF65-F5344CB8AC3E}">
        <p14:creationId xmlns:p14="http://schemas.microsoft.com/office/powerpoint/2010/main" val="26171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D540C-0064-1CC6-23DB-6FBE9B1F2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731397-7A45-0B55-8373-F0414CEAF8CD}"/>
              </a:ext>
            </a:extLst>
          </p:cNvPr>
          <p:cNvSpPr txBox="1"/>
          <p:nvPr/>
        </p:nvSpPr>
        <p:spPr>
          <a:xfrm>
            <a:off x="403122" y="782626"/>
            <a:ext cx="7295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4000" b="1" dirty="0">
                <a:latin typeface="Montserrat" panose="00000500000000000000" pitchFamily="2" charset="0"/>
              </a:rPr>
              <a:t>ASP.NET KULLANIMI</a:t>
            </a:r>
            <a:endParaRPr lang="en-ID" sz="4000" b="1" dirty="0">
              <a:latin typeface="Montserrat" panose="00000500000000000000" pitchFamily="2" charset="0"/>
            </a:endParaRP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580B0FBA-9EFD-2AA6-2D61-3A1BEC3C9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2" y="89171"/>
            <a:ext cx="1435037" cy="693455"/>
          </a:xfrm>
          <a:prstGeom prst="rect">
            <a:avLst/>
          </a:prstGeom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6E8359B8-F1B9-6159-C405-4C68669D4411}"/>
              </a:ext>
            </a:extLst>
          </p:cNvPr>
          <p:cNvSpPr txBox="1"/>
          <p:nvPr/>
        </p:nvSpPr>
        <p:spPr>
          <a:xfrm>
            <a:off x="403122" y="1589545"/>
            <a:ext cx="113267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	</a:t>
            </a:r>
            <a:r>
              <a:rPr lang="tr-TR" dirty="0" err="1"/>
              <a:t>Asp</a:t>
            </a:r>
            <a:r>
              <a:rPr lang="tr-TR" dirty="0"/>
              <a:t> kodlarının çalışması için Başka bir ihtiyaç ise .net </a:t>
            </a:r>
            <a:r>
              <a:rPr lang="tr-TR" dirty="0" err="1"/>
              <a:t>freamwork</a:t>
            </a:r>
            <a:r>
              <a:rPr lang="tr-TR" dirty="0"/>
              <a:t>  (</a:t>
            </a:r>
            <a:r>
              <a:rPr lang="tr-TR" dirty="0" err="1"/>
              <a:t>dot</a:t>
            </a:r>
            <a:r>
              <a:rPr lang="tr-TR" dirty="0"/>
              <a:t> net </a:t>
            </a:r>
            <a:r>
              <a:rPr lang="tr-TR" dirty="0" err="1"/>
              <a:t>freamwork</a:t>
            </a:r>
            <a:r>
              <a:rPr lang="tr-TR" dirty="0"/>
              <a:t>) dur</a:t>
            </a:r>
          </a:p>
          <a:p>
            <a:r>
              <a:rPr lang="tr-TR" dirty="0"/>
              <a:t>.net </a:t>
            </a:r>
            <a:r>
              <a:rPr lang="tr-TR" dirty="0" err="1"/>
              <a:t>freamwork</a:t>
            </a:r>
            <a:r>
              <a:rPr lang="tr-TR" dirty="0"/>
              <a:t> bir derleyici gibi çalışıp bize yazdığımız kodların çıktısını vermektedir.</a:t>
            </a:r>
          </a:p>
          <a:p>
            <a:r>
              <a:rPr lang="tr-TR" dirty="0"/>
              <a:t>	</a:t>
            </a:r>
            <a:r>
              <a:rPr lang="tr-TR" dirty="0" err="1"/>
              <a:t>Asp</a:t>
            </a:r>
            <a:r>
              <a:rPr lang="tr-TR" dirty="0"/>
              <a:t> için son ihtiyaç bir editör dür kodları yazabileceğimiz bir ara yüz ihtiyacımız vardır bunu da visual studio bize bu imkanı sunmaktadır.</a:t>
            </a:r>
          </a:p>
          <a:p>
            <a:endParaRPr lang="tr-TR" dirty="0"/>
          </a:p>
          <a:p>
            <a:r>
              <a:rPr lang="tr-TR" dirty="0"/>
              <a:t>Visual studio </a:t>
            </a:r>
            <a:r>
              <a:rPr lang="tr-TR" dirty="0" err="1"/>
              <a:t>kuruldunda</a:t>
            </a:r>
            <a:r>
              <a:rPr lang="tr-TR" dirty="0"/>
              <a:t> : ISS </a:t>
            </a:r>
            <a:r>
              <a:rPr lang="tr-TR" dirty="0" err="1"/>
              <a:t>expres</a:t>
            </a:r>
            <a:r>
              <a:rPr lang="tr-TR" dirty="0"/>
              <a:t>, </a:t>
            </a:r>
            <a:r>
              <a:rPr lang="tr-TR" dirty="0" err="1"/>
              <a:t>fream</a:t>
            </a:r>
            <a:r>
              <a:rPr lang="tr-TR" dirty="0"/>
              <a:t> </a:t>
            </a:r>
            <a:r>
              <a:rPr lang="tr-TR" dirty="0" err="1"/>
              <a:t>work</a:t>
            </a:r>
            <a:r>
              <a:rPr lang="tr-TR" dirty="0"/>
              <a:t>, ve editör hazır olarak gelecektir. Visual </a:t>
            </a:r>
            <a:r>
              <a:rPr lang="tr-TR" dirty="0" err="1"/>
              <a:t>studionun</a:t>
            </a:r>
            <a:r>
              <a:rPr lang="tr-TR" dirty="0"/>
              <a:t> ücretsiz </a:t>
            </a:r>
            <a:r>
              <a:rPr lang="tr-TR" dirty="0" err="1"/>
              <a:t>versionu</a:t>
            </a:r>
            <a:r>
              <a:rPr lang="tr-TR" dirty="0"/>
              <a:t> Microsoft un sitesinden indirip kurulabilmektedir.</a:t>
            </a:r>
          </a:p>
        </p:txBody>
      </p:sp>
    </p:spTree>
    <p:extLst>
      <p:ext uri="{BB962C8B-B14F-4D97-AF65-F5344CB8AC3E}">
        <p14:creationId xmlns:p14="http://schemas.microsoft.com/office/powerpoint/2010/main" val="372988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A8FBB-0635-340E-A611-3D4B5675A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3FAEE2-95C9-3045-B281-D27407936C5E}"/>
              </a:ext>
            </a:extLst>
          </p:cNvPr>
          <p:cNvSpPr txBox="1"/>
          <p:nvPr/>
        </p:nvSpPr>
        <p:spPr>
          <a:xfrm>
            <a:off x="403122" y="782626"/>
            <a:ext cx="7295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4000" b="1" dirty="0">
                <a:latin typeface="Montserrat" panose="00000500000000000000" pitchFamily="2" charset="0"/>
              </a:rPr>
              <a:t>ASP.NET KULLANIMI</a:t>
            </a:r>
            <a:endParaRPr lang="en-ID" sz="4000" b="1" dirty="0">
              <a:latin typeface="Montserrat" panose="00000500000000000000" pitchFamily="2" charset="0"/>
            </a:endParaRP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D7A1489C-0BC2-2E3E-890A-F16B16C7A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2" y="89171"/>
            <a:ext cx="1435037" cy="693455"/>
          </a:xfrm>
          <a:prstGeom prst="rect">
            <a:avLst/>
          </a:prstGeom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F2F07A00-DA75-D595-831E-9E5FDCF113D0}"/>
              </a:ext>
            </a:extLst>
          </p:cNvPr>
          <p:cNvSpPr txBox="1"/>
          <p:nvPr/>
        </p:nvSpPr>
        <p:spPr>
          <a:xfrm>
            <a:off x="403122" y="1589545"/>
            <a:ext cx="1132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	Visual studio çalıştırıldığında karşılama ekranından yeni proje oluştur seçilir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7907279-156F-6641-10D3-08AA6BB73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99" y="2119465"/>
            <a:ext cx="6783780" cy="4515387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E1B1F5CF-1618-7C44-3991-85A4F3D56BA1}"/>
              </a:ext>
            </a:extLst>
          </p:cNvPr>
          <p:cNvCxnSpPr/>
          <p:nvPr/>
        </p:nvCxnSpPr>
        <p:spPr>
          <a:xfrm flipH="1" flipV="1">
            <a:off x="8622890" y="4906297"/>
            <a:ext cx="2330245" cy="139618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69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B494E-9158-CD74-3024-D34F984A6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B61D8D-5332-BE25-9C6A-5BCB1E6AAC61}"/>
              </a:ext>
            </a:extLst>
          </p:cNvPr>
          <p:cNvSpPr txBox="1"/>
          <p:nvPr/>
        </p:nvSpPr>
        <p:spPr>
          <a:xfrm>
            <a:off x="403122" y="782626"/>
            <a:ext cx="7295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4000" b="1" dirty="0">
                <a:latin typeface="Montserrat" panose="00000500000000000000" pitchFamily="2" charset="0"/>
              </a:rPr>
              <a:t>ASP.NET KULLANIMI</a:t>
            </a:r>
            <a:endParaRPr lang="en-ID" sz="4000" b="1" dirty="0">
              <a:latin typeface="Montserrat" panose="00000500000000000000" pitchFamily="2" charset="0"/>
            </a:endParaRP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1446E5BA-55C0-1675-66B9-5ADE305E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2" y="89171"/>
            <a:ext cx="1435037" cy="693455"/>
          </a:xfrm>
          <a:prstGeom prst="rect">
            <a:avLst/>
          </a:prstGeom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1CC4460A-28C2-FE08-EBFF-1F79063D8A4E}"/>
              </a:ext>
            </a:extLst>
          </p:cNvPr>
          <p:cNvSpPr txBox="1"/>
          <p:nvPr/>
        </p:nvSpPr>
        <p:spPr>
          <a:xfrm>
            <a:off x="403122" y="1589545"/>
            <a:ext cx="11326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	Bu pencerede c#, Windows, web seçilir ve aşağıdan </a:t>
            </a:r>
            <a:r>
              <a:rPr lang="tr-TR" dirty="0" err="1"/>
              <a:t>Asp.Net</a:t>
            </a:r>
            <a:r>
              <a:rPr lang="tr-TR" dirty="0"/>
              <a:t> web uygulaması (.Net </a:t>
            </a:r>
            <a:r>
              <a:rPr lang="tr-TR" dirty="0" err="1"/>
              <a:t>Freamwork</a:t>
            </a:r>
            <a:r>
              <a:rPr lang="tr-TR" dirty="0"/>
              <a:t>)</a:t>
            </a:r>
          </a:p>
          <a:p>
            <a:r>
              <a:rPr lang="tr-TR" dirty="0"/>
              <a:t>seçilir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0444E59-5D66-E18B-50DD-672435E4B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955" y="2176000"/>
            <a:ext cx="6832941" cy="4548109"/>
          </a:xfrm>
          <a:prstGeom prst="rect">
            <a:avLst/>
          </a:prstGeom>
        </p:spPr>
      </p:pic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66CE065B-1F87-21F7-4E5E-A489DC12443E}"/>
              </a:ext>
            </a:extLst>
          </p:cNvPr>
          <p:cNvCxnSpPr>
            <a:cxnSpLocks/>
          </p:cNvCxnSpPr>
          <p:nvPr/>
        </p:nvCxnSpPr>
        <p:spPr>
          <a:xfrm flipH="1" flipV="1">
            <a:off x="8121445" y="5461820"/>
            <a:ext cx="1288026" cy="67350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CE42101D-45DA-BC86-1B5F-5B24D16EBEC2}"/>
              </a:ext>
            </a:extLst>
          </p:cNvPr>
          <p:cNvCxnSpPr>
            <a:cxnSpLocks/>
          </p:cNvCxnSpPr>
          <p:nvPr/>
        </p:nvCxnSpPr>
        <p:spPr>
          <a:xfrm flipH="1" flipV="1">
            <a:off x="5442154" y="2846912"/>
            <a:ext cx="4586749" cy="146034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BE9AEF9E-C576-F36C-E83A-97A0B82F6F77}"/>
              </a:ext>
            </a:extLst>
          </p:cNvPr>
          <p:cNvCxnSpPr>
            <a:cxnSpLocks/>
          </p:cNvCxnSpPr>
          <p:nvPr/>
        </p:nvCxnSpPr>
        <p:spPr>
          <a:xfrm flipH="1" flipV="1">
            <a:off x="6607277" y="2911074"/>
            <a:ext cx="3421626" cy="139618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A2A40A53-0530-AFFA-5AE9-6459A77FA215}"/>
              </a:ext>
            </a:extLst>
          </p:cNvPr>
          <p:cNvCxnSpPr/>
          <p:nvPr/>
        </p:nvCxnSpPr>
        <p:spPr>
          <a:xfrm flipH="1" flipV="1">
            <a:off x="7698658" y="2911074"/>
            <a:ext cx="2330245" cy="139618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19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E50DE-75F0-3562-C270-5F978D3E8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B93793-582B-19F5-6425-FAFFA296198E}"/>
              </a:ext>
            </a:extLst>
          </p:cNvPr>
          <p:cNvSpPr txBox="1"/>
          <p:nvPr/>
        </p:nvSpPr>
        <p:spPr>
          <a:xfrm>
            <a:off x="403122" y="782626"/>
            <a:ext cx="7295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4000" b="1" dirty="0">
                <a:latin typeface="Montserrat" panose="00000500000000000000" pitchFamily="2" charset="0"/>
              </a:rPr>
              <a:t>ASP.NET KULLANIMI</a:t>
            </a:r>
            <a:endParaRPr lang="en-ID" sz="4000" b="1" dirty="0">
              <a:latin typeface="Montserrat" panose="00000500000000000000" pitchFamily="2" charset="0"/>
            </a:endParaRP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46D3D96F-078B-F550-AC2E-5E7870B21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2" y="89171"/>
            <a:ext cx="1435037" cy="693455"/>
          </a:xfrm>
          <a:prstGeom prst="rect">
            <a:avLst/>
          </a:prstGeom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902C3073-3375-017B-1EA9-006CEE3A489F}"/>
              </a:ext>
            </a:extLst>
          </p:cNvPr>
          <p:cNvSpPr txBox="1"/>
          <p:nvPr/>
        </p:nvSpPr>
        <p:spPr>
          <a:xfrm>
            <a:off x="550606" y="1324074"/>
            <a:ext cx="113267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	Bu pencerede projeye bir isim verilir </a:t>
            </a:r>
          </a:p>
          <a:p>
            <a:r>
              <a:rPr lang="tr-TR" dirty="0"/>
              <a:t>	Hangi konuma kaydedileceği belirlenir</a:t>
            </a:r>
          </a:p>
          <a:p>
            <a:r>
              <a:rPr lang="tr-TR" dirty="0"/>
              <a:t>	</a:t>
            </a:r>
            <a:r>
              <a:rPr lang="tr-TR" dirty="0" err="1"/>
              <a:t>Freamwork</a:t>
            </a:r>
            <a:r>
              <a:rPr lang="tr-TR" dirty="0"/>
              <a:t> un hangi </a:t>
            </a:r>
            <a:r>
              <a:rPr lang="tr-TR" dirty="0" err="1"/>
              <a:t>versionu</a:t>
            </a:r>
            <a:r>
              <a:rPr lang="tr-TR" dirty="0"/>
              <a:t> ile çalışacağı belirlenir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8542EFC-D030-B5C0-786F-10E871722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986" y="2512875"/>
            <a:ext cx="6349446" cy="42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30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7BF4A"/>
      </a:accent1>
      <a:accent2>
        <a:srgbClr val="1B417D"/>
      </a:accent2>
      <a:accent3>
        <a:srgbClr val="32D688"/>
      </a:accent3>
      <a:accent4>
        <a:srgbClr val="27C379"/>
      </a:accent4>
      <a:accent5>
        <a:srgbClr val="28D8BB"/>
      </a:accent5>
      <a:accent6>
        <a:srgbClr val="22BCA2"/>
      </a:accent6>
      <a:hlink>
        <a:srgbClr val="0563C1"/>
      </a:hlink>
      <a:folHlink>
        <a:srgbClr val="954F72"/>
      </a:folHlink>
    </a:clrScheme>
    <a:fontScheme name="Custom 16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5489</TotalTime>
  <Words>495</Words>
  <Application>Microsoft Office PowerPoint</Application>
  <PresentationFormat>Geniş ekran</PresentationFormat>
  <Paragraphs>54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Montserrat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Boesancho88</dc:creator>
  <cp:lastModifiedBy>Karamursel 100.Yıl MTAL Danışman Ahmet SAN</cp:lastModifiedBy>
  <cp:revision>63</cp:revision>
  <dcterms:created xsi:type="dcterms:W3CDTF">2023-02-10T16:50:27Z</dcterms:created>
  <dcterms:modified xsi:type="dcterms:W3CDTF">2025-02-06T18:41:15Z</dcterms:modified>
</cp:coreProperties>
</file>